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1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2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82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0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43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08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0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93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41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94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9247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163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117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925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960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71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00B60-83A6-4AFE-B0F5-A9A498CC1A25}" type="datetimeFigureOut">
              <a:rPr lang="ru-RU" smtClean="0"/>
              <a:t>05.06.2026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CFA2C9-3891-40E0-928D-7E4DB0B81C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27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7314" y="559109"/>
            <a:ext cx="7766936" cy="1646302"/>
          </a:xfrm>
        </p:spPr>
        <p:txBody>
          <a:bodyPr/>
          <a:lstStyle/>
          <a:p>
            <a:pPr algn="l"/>
            <a:r>
              <a:rPr lang="ru-RU" sz="5000" b="1" dirty="0" smtClean="0">
                <a:cs typeface="Courier New" panose="02070309020205020404" pitchFamily="49" charset="0"/>
              </a:rPr>
              <a:t>ПАМЯТКА</a:t>
            </a:r>
            <a:r>
              <a:rPr lang="ru-RU" b="1" dirty="0" smtClean="0">
                <a:cs typeface="Courier New" panose="02070309020205020404" pitchFamily="49" charset="0"/>
              </a:rPr>
              <a:t/>
            </a:r>
            <a:br>
              <a:rPr lang="ru-RU" b="1" dirty="0" smtClean="0">
                <a:cs typeface="Courier New" panose="02070309020205020404" pitchFamily="49" charset="0"/>
              </a:rPr>
            </a:br>
            <a:r>
              <a:rPr lang="ru-RU" sz="3000" b="1" dirty="0" smtClean="0">
                <a:cs typeface="Courier New" panose="02070309020205020404" pitchFamily="49" charset="0"/>
              </a:rPr>
              <a:t>увольняющемуся с государственной гражданской службы</a:t>
            </a:r>
            <a:endParaRPr lang="ru-RU" sz="3000" b="1" dirty="0">
              <a:cs typeface="Courier New" panose="02070309020205020404" pitchFamily="49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05"/>
          <a:stretch/>
        </p:blipFill>
        <p:spPr>
          <a:xfrm>
            <a:off x="1515378" y="2557825"/>
            <a:ext cx="6505979" cy="3552029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69986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5375"/>
          </a:xfrm>
        </p:spPr>
        <p:txBody>
          <a:bodyPr/>
          <a:lstStyle/>
          <a:p>
            <a:r>
              <a:rPr lang="ru-RU" dirty="0" smtClean="0"/>
              <a:t>Основная информация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20983"/>
            <a:ext cx="8596668" cy="4420380"/>
          </a:xfrm>
        </p:spPr>
        <p:txBody>
          <a:bodyPr>
            <a:normAutofit/>
          </a:bodyPr>
          <a:lstStyle/>
          <a:p>
            <a:r>
              <a:rPr lang="ru-RU" sz="1600" dirty="0" smtClean="0">
                <a:cs typeface="Courier New" panose="02070309020205020404" pitchFamily="49" charset="0"/>
              </a:rPr>
              <a:t>В течении двух лет с момента увольнения с </a:t>
            </a:r>
            <a:r>
              <a:rPr lang="ru-RU" sz="1600" dirty="0">
                <a:cs typeface="Courier New" panose="02070309020205020404" pitchFamily="49" charset="0"/>
              </a:rPr>
              <a:t>государственной гражданской службы </a:t>
            </a:r>
            <a:r>
              <a:rPr lang="ru-RU" sz="1600" dirty="0" smtClean="0">
                <a:cs typeface="Courier New" panose="02070309020205020404" pitchFamily="49" charset="0"/>
              </a:rPr>
              <a:t>отдельная категория граждан, замещавших должности </a:t>
            </a:r>
            <a:r>
              <a:rPr lang="ru-RU" sz="1600" dirty="0">
                <a:cs typeface="Courier New" panose="02070309020205020404" pitchFamily="49" charset="0"/>
              </a:rPr>
              <a:t>государственной гражданской </a:t>
            </a:r>
            <a:r>
              <a:rPr lang="ru-RU" sz="1600" dirty="0" smtClean="0">
                <a:cs typeface="Courier New" panose="02070309020205020404" pitchFamily="49" charset="0"/>
              </a:rPr>
              <a:t>службы, </a:t>
            </a:r>
            <a:r>
              <a:rPr lang="ru-RU" sz="1600" dirty="0" smtClean="0">
                <a:cs typeface="Courier New" panose="02070309020205020404" pitchFamily="49" charset="0"/>
              </a:rPr>
              <a:t>обязана </a:t>
            </a:r>
            <a:r>
              <a:rPr lang="ru-RU" sz="1600" b="1" dirty="0" smtClean="0">
                <a:cs typeface="Courier New" panose="02070309020205020404" pitchFamily="49" charset="0"/>
              </a:rPr>
              <a:t>соблюдать </a:t>
            </a:r>
            <a:r>
              <a:rPr lang="ru-RU" sz="1600" b="1" dirty="0" smtClean="0">
                <a:cs typeface="Courier New" panose="02070309020205020404" pitchFamily="49" charset="0"/>
              </a:rPr>
              <a:t>ограничения</a:t>
            </a:r>
            <a:r>
              <a:rPr lang="ru-RU" sz="1600" dirty="0" smtClean="0">
                <a:cs typeface="Courier New" panose="02070309020205020404" pitchFamily="49" charset="0"/>
              </a:rPr>
              <a:t>, установленные </a:t>
            </a:r>
            <a:r>
              <a:rPr lang="ru-RU" sz="1600" dirty="0" smtClean="0">
                <a:cs typeface="Courier New" panose="02070309020205020404" pitchFamily="49" charset="0"/>
              </a:rPr>
              <a:t>статьей </a:t>
            </a:r>
            <a:r>
              <a:rPr lang="ru-RU" sz="1600" dirty="0">
                <a:cs typeface="Courier New" panose="02070309020205020404" pitchFamily="49" charset="0"/>
              </a:rPr>
              <a:t>12 Федерального </a:t>
            </a:r>
            <a:r>
              <a:rPr lang="ru-RU" sz="1600" dirty="0" smtClean="0">
                <a:cs typeface="Courier New" panose="02070309020205020404" pitchFamily="49" charset="0"/>
              </a:rPr>
              <a:t>закона от </a:t>
            </a:r>
            <a:r>
              <a:rPr lang="ru-RU" sz="1600" dirty="0">
                <a:cs typeface="Courier New" panose="02070309020205020404" pitchFamily="49" charset="0"/>
              </a:rPr>
              <a:t>25 декабря 2008 </a:t>
            </a:r>
            <a:r>
              <a:rPr lang="ru-RU" sz="1600" dirty="0" smtClean="0">
                <a:cs typeface="Courier New" panose="02070309020205020404" pitchFamily="49" charset="0"/>
              </a:rPr>
              <a:t>года № </a:t>
            </a:r>
            <a:r>
              <a:rPr lang="ru-RU" sz="1600" dirty="0">
                <a:cs typeface="Courier New" panose="02070309020205020404" pitchFamily="49" charset="0"/>
              </a:rPr>
              <a:t>273-ФЗ «О противодействии коррупции» </a:t>
            </a:r>
            <a:endParaRPr lang="ru-RU" sz="1600" dirty="0" smtClean="0">
              <a:cs typeface="Courier New" panose="02070309020205020404" pitchFamily="49" charset="0"/>
            </a:endParaRPr>
          </a:p>
          <a:p>
            <a:r>
              <a:rPr lang="ru-RU" sz="1600" dirty="0" smtClean="0">
                <a:cs typeface="Courier New" panose="02070309020205020404" pitchFamily="49" charset="0"/>
              </a:rPr>
              <a:t>Что такое </a:t>
            </a:r>
            <a:r>
              <a:rPr lang="ru-RU" sz="1600" b="1" dirty="0" smtClean="0">
                <a:cs typeface="Courier New" panose="02070309020205020404" pitchFamily="49" charset="0"/>
              </a:rPr>
              <a:t>ограничения</a:t>
            </a:r>
            <a:r>
              <a:rPr lang="ru-RU" sz="1600" dirty="0" smtClean="0">
                <a:cs typeface="Courier New" panose="02070309020205020404" pitchFamily="49" charset="0"/>
              </a:rPr>
              <a:t>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cs typeface="Courier New" panose="02070309020205020404" pitchFamily="49" charset="0"/>
              </a:rPr>
              <a:t>Обязанность </a:t>
            </a:r>
            <a:r>
              <a:rPr lang="ru-RU" b="1" u="sng" dirty="0" smtClean="0">
                <a:cs typeface="Courier New" panose="02070309020205020404" pitchFamily="49" charset="0"/>
              </a:rPr>
              <a:t>до момента заключения </a:t>
            </a:r>
            <a:r>
              <a:rPr lang="ru-RU" dirty="0" smtClean="0">
                <a:cs typeface="Courier New" panose="02070309020205020404" pitchFamily="49" charset="0"/>
              </a:rPr>
              <a:t>трудового (гражданско-правового) договора запросить согласие Комиссии по соблюдению требований к служебному поведению федеральных государственных гражданских служащих Управления Федерального казначейства по Камчатскому краю и урегулированию конфликта интересов;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cs typeface="Courier New" panose="02070309020205020404" pitchFamily="49" charset="0"/>
              </a:rPr>
              <a:t>Обязанность при заключении </a:t>
            </a:r>
            <a:r>
              <a:rPr lang="ru-RU" dirty="0">
                <a:cs typeface="Courier New" panose="02070309020205020404" pitchFamily="49" charset="0"/>
              </a:rPr>
              <a:t>трудового (гражданско-правового) договора </a:t>
            </a:r>
            <a:r>
              <a:rPr lang="ru-RU" dirty="0" smtClean="0">
                <a:cs typeface="Courier New" panose="02070309020205020404" pitchFamily="49" charset="0"/>
              </a:rPr>
              <a:t>сообщать новому работодателю сведения о последнем месте своей службы, с соблюдением законодательства Российской Федерации о государственной тайне.</a:t>
            </a:r>
          </a:p>
        </p:txBody>
      </p:sp>
    </p:spTree>
    <p:extLst>
      <p:ext uri="{BB962C8B-B14F-4D97-AF65-F5344CB8AC3E}">
        <p14:creationId xmlns:p14="http://schemas.microsoft.com/office/powerpoint/2010/main" val="425604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78131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Если Вы планируете свое увольнение (уволены) с государственной гражданской службы, а также понимаете, что на вас распространяются соответствующие ограничения, необходимо знать следующее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53265"/>
            <a:ext cx="8596668" cy="3891076"/>
          </a:xfrm>
        </p:spPr>
        <p:txBody>
          <a:bodyPr/>
          <a:lstStyle/>
          <a:p>
            <a:r>
              <a:rPr lang="ru-RU" sz="1700" dirty="0" smtClean="0"/>
              <a:t>Условия ограничений:</a:t>
            </a:r>
          </a:p>
          <a:p>
            <a:pPr marL="0" indent="0">
              <a:buNone/>
            </a:pPr>
            <a:endParaRPr lang="ru-RU" sz="400" dirty="0" smtClean="0"/>
          </a:p>
          <a:p>
            <a:pPr lvl="1">
              <a:buFont typeface="+mj-lt"/>
              <a:buAutoNum type="arabicPeriod"/>
            </a:pPr>
            <a:r>
              <a:rPr lang="ru-RU" dirty="0" smtClean="0"/>
              <a:t>Прошло менее двух лет с момента увольнения с государственной гражданской службы.</a:t>
            </a:r>
          </a:p>
          <a:p>
            <a:pPr lvl="1">
              <a:buFont typeface="+mj-lt"/>
              <a:buAutoNum type="arabicPeriod"/>
            </a:pPr>
            <a:r>
              <a:rPr lang="ru-RU" dirty="0" smtClean="0"/>
              <a:t>Трудовой договор заключается с коммерческой или некоммерческой организацией.</a:t>
            </a:r>
          </a:p>
          <a:p>
            <a:pPr lvl="1">
              <a:buFont typeface="+mj-lt"/>
              <a:buAutoNum type="arabicPeriod"/>
            </a:pPr>
            <a:r>
              <a:rPr lang="ru-RU" dirty="0" smtClean="0"/>
              <a:t>Гражданско-правовой договор заключается </a:t>
            </a:r>
            <a:r>
              <a:rPr lang="ru-RU" dirty="0"/>
              <a:t>с коммерческой или некоммерческой </a:t>
            </a:r>
            <a:r>
              <a:rPr lang="ru-RU" dirty="0" smtClean="0"/>
              <a:t>организацией, при этом стоимость оказываемых услуг в месяц по такому договору более 100 000 рублей.</a:t>
            </a:r>
          </a:p>
          <a:p>
            <a:pPr marL="45720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5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083425"/>
            <a:ext cx="8596668" cy="662247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Ответственность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86269"/>
            <a:ext cx="8596668" cy="3880773"/>
          </a:xfrm>
        </p:spPr>
        <p:txBody>
          <a:bodyPr/>
          <a:lstStyle/>
          <a:p>
            <a:r>
              <a:rPr lang="ru-RU" dirty="0"/>
              <a:t>Несоблюдение установленных действующим законодательством Российской Федерации ограничений при увольнении с государственной гражданской службы влечет ответственность, предусмотренную статьей 19.29. Кодекса  Российской Федерации </a:t>
            </a:r>
            <a:r>
              <a:rPr lang="ru-RU" dirty="0" smtClean="0"/>
              <a:t>об </a:t>
            </a:r>
            <a:r>
              <a:rPr lang="ru-RU" dirty="0"/>
              <a:t>административных </a:t>
            </a:r>
            <a:r>
              <a:rPr lang="ru-RU" dirty="0" smtClean="0"/>
              <a:t>правонарушениях*</a:t>
            </a:r>
          </a:p>
          <a:p>
            <a:pPr marL="0" indent="0">
              <a:buNone/>
            </a:pPr>
            <a:r>
              <a:rPr lang="ru-RU" dirty="0" smtClean="0"/>
              <a:t>     __________________________________________________________________</a:t>
            </a:r>
            <a:endParaRPr lang="ru-RU" dirty="0"/>
          </a:p>
          <a:p>
            <a:pPr marL="0" indent="0">
              <a:buNone/>
            </a:pPr>
            <a:r>
              <a:rPr lang="ru-RU" sz="1200" dirty="0" smtClean="0"/>
              <a:t>       *  Часть 5 статьи 12 Федерального закона № 273-ФЗ «О противодействии коррупции»</a:t>
            </a:r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54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3687"/>
          </a:xfrm>
        </p:spPr>
        <p:txBody>
          <a:bodyPr>
            <a:noAutofit/>
          </a:bodyPr>
          <a:lstStyle/>
          <a:p>
            <a:r>
              <a:rPr lang="ru-RU" sz="2200" b="1" dirty="0" smtClean="0"/>
              <a:t>Порядок действий </a:t>
            </a:r>
            <a:br>
              <a:rPr lang="ru-RU" sz="2200" b="1" dirty="0" smtClean="0"/>
            </a:br>
            <a:r>
              <a:rPr lang="ru-RU" sz="2200" b="1" dirty="0" smtClean="0"/>
              <a:t>при увольнении с государственной гражданской службы</a:t>
            </a:r>
            <a:endParaRPr lang="ru-RU" sz="2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532657"/>
              </p:ext>
            </p:extLst>
          </p:nvPr>
        </p:nvGraphicFramePr>
        <p:xfrm>
          <a:off x="677690" y="1529051"/>
          <a:ext cx="8596312" cy="376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val="4001272710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val="2925640199"/>
                    </a:ext>
                  </a:extLst>
                </a:gridCol>
              </a:tblGrid>
              <a:tr h="898265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Если в ваши должностные обязанности </a:t>
                      </a:r>
                      <a:r>
                        <a:rPr lang="ru-RU" sz="1800" b="1" u="sng" dirty="0" smtClean="0"/>
                        <a:t>входили</a:t>
                      </a:r>
                      <a:r>
                        <a:rPr lang="ru-RU" sz="1800" b="1" u="none" dirty="0" smtClean="0"/>
                        <a:t> </a:t>
                      </a:r>
                      <a:r>
                        <a:rPr lang="ru-RU" sz="1800" b="0" dirty="0" smtClean="0"/>
                        <a:t>функции государственного управления: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/>
                        <a:t>Если в ваши должностные обязанности </a:t>
                      </a:r>
                      <a:r>
                        <a:rPr lang="ru-RU" sz="1800" b="1" u="sng" dirty="0" smtClean="0"/>
                        <a:t>не входили</a:t>
                      </a:r>
                      <a:r>
                        <a:rPr lang="ru-RU" sz="1800" b="1" u="none" dirty="0" smtClean="0"/>
                        <a:t> </a:t>
                      </a:r>
                      <a:r>
                        <a:rPr lang="ru-RU" sz="1800" b="0" dirty="0" smtClean="0"/>
                        <a:t>функции государственного управления: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1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1100" baseline="0" dirty="0" smtClean="0"/>
                        <a:t>     - заполнить форму обращения бывшего федерального государственного гражданского служащего о даче согласия на замещение должности в коммерческой (некоммерческой) организации или выполнение работ на условиях гражданско-правового договора, утвержденную приказом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Федерального казначейства от 4 октября 2024 года № 14н</a:t>
                      </a:r>
                      <a:r>
                        <a:rPr lang="en-US" sz="1100" baseline="0" dirty="0" smtClean="0"/>
                        <a:t>*</a:t>
                      </a:r>
                      <a:endParaRPr lang="ru-RU" sz="1100" baseline="0" dirty="0" smtClean="0"/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100" baseline="0" dirty="0" smtClean="0"/>
                        <a:t>     - направить заполненную форму в адрес УФК по Камчатскому краю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100" dirty="0" smtClean="0"/>
                        <a:t>     -   дождаться решения соответствующей Комиссии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100" dirty="0" smtClean="0"/>
                        <a:t>     - заключить с организацией трудовой</a:t>
                      </a:r>
                      <a:r>
                        <a:rPr lang="ru-RU" sz="1100" baseline="0" dirty="0" smtClean="0"/>
                        <a:t> (гражданско-правовой) договор или воздержаться от заключения.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/>
                        <a:t>     - рекомендуется письменно уведомить работодателя (в</a:t>
                      </a:r>
                      <a:r>
                        <a:rPr lang="ru-RU" sz="1100" baseline="0" dirty="0" smtClean="0"/>
                        <a:t> свободной форме) о том, что замещаемая Вами должность государственной гражданской службы включена в соответствующий Перечень.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7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900" dirty="0" smtClean="0"/>
                        <a:t>        </a:t>
                      </a:r>
                    </a:p>
                    <a:p>
                      <a:pPr algn="just"/>
                      <a:endParaRPr lang="ru-RU" sz="900" dirty="0" smtClean="0"/>
                    </a:p>
                    <a:p>
                      <a:pPr algn="just"/>
                      <a:endParaRPr lang="ru-RU" sz="900" dirty="0" smtClean="0"/>
                    </a:p>
                    <a:p>
                      <a:pPr algn="just"/>
                      <a:endParaRPr lang="ru-RU" sz="9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25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434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</TotalTime>
  <Words>366</Words>
  <Application>Microsoft Office PowerPoint</Application>
  <PresentationFormat>Широкоэкранный</PresentationFormat>
  <Paragraphs>26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Courier New</vt:lpstr>
      <vt:lpstr>Trebuchet MS</vt:lpstr>
      <vt:lpstr>Wingdings</vt:lpstr>
      <vt:lpstr>Wingdings 3</vt:lpstr>
      <vt:lpstr>Аспект</vt:lpstr>
      <vt:lpstr>ПАМЯТКА увольняющемуся с государственной гражданской службы</vt:lpstr>
      <vt:lpstr>Основная информация</vt:lpstr>
      <vt:lpstr>Если Вы планируете свое увольнение (уволены) с государственной гражданской службы, а также понимаете, что на вас распространяются соответствующие ограничения, необходимо знать следующее</vt:lpstr>
      <vt:lpstr>Ответственность</vt:lpstr>
      <vt:lpstr>Порядок действий  при увольнении с государственной гражданской службы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увольняющемуся с государственной гражданской службы</dc:title>
  <dc:creator>Тырданова Дарья Викторовна</dc:creator>
  <cp:lastModifiedBy>Тырданова Дарья Викторовна</cp:lastModifiedBy>
  <cp:revision>21</cp:revision>
  <dcterms:created xsi:type="dcterms:W3CDTF">2026-02-25T03:28:30Z</dcterms:created>
  <dcterms:modified xsi:type="dcterms:W3CDTF">2026-06-05T00:03:48Z</dcterms:modified>
</cp:coreProperties>
</file>